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jpeg" ContentType="image/jpeg"/>
  <Default Extension="png" ContentType="image/png"/>
  <Default Extension="mp4" ContentType="video/mp4"/>
  <Default Extension="fntdata" ContentType="application/x-fontdata"/>
  <Default Extension="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7.xml" ContentType="application/vnd.openxmlformats-officedocument.presentationml.slideLayout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slides/slide15.xml" ContentType="application/vnd.openxmlformats-officedocument.presentationml.slid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Id1" /><Relationship Type="http://schemas.openxmlformats.org/package/2006/relationships/metadata/thumbnail" Target="/docProps/thumbnail.jpeg" Id="rId2" /><Relationship Type="http://schemas.openxmlformats.org/package/2006/relationships/metadata/core-properties" Target="/docProps/core.xml" Id="rId3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true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Archivo Black" panose="020B0A03020202020B04" charset="1"/>
      <p:regular r:id="rId21"/>
    </p:embeddedFont>
    <p:embeddedFont>
      <p:font typeface="Red Hat Display" panose="02010503040201060303" charset="1"/>
      <p:regular r:id="rId22"/>
    </p:embeddedFont>
    <p:embeddedFont>
      <p:font typeface="Red Hat Display Bold" panose="02010803040201060303" charset="1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10" /><Relationship Type="http://schemas.openxmlformats.org/officeDocument/2006/relationships/slide" Target="/ppt/slides/slide6.xml" Id="rId11" /><Relationship Type="http://schemas.openxmlformats.org/officeDocument/2006/relationships/slide" Target="/ppt/slides/slide7.xml" Id="rId12" /><Relationship Type="http://schemas.openxmlformats.org/officeDocument/2006/relationships/slide" Target="/ppt/slides/slide8.xml" Id="rId13" /><Relationship Type="http://schemas.openxmlformats.org/officeDocument/2006/relationships/slide" Target="/ppt/slides/slide9.xml" Id="rId14" /><Relationship Type="http://schemas.openxmlformats.org/officeDocument/2006/relationships/slide" Target="/ppt/slides/slide10.xml" Id="rId15" /><Relationship Type="http://schemas.openxmlformats.org/officeDocument/2006/relationships/slide" Target="/ppt/slides/slide11.xml" Id="rId16" /><Relationship Type="http://schemas.openxmlformats.org/officeDocument/2006/relationships/slide" Target="/ppt/slides/slide12.xml" Id="rId17" /><Relationship Type="http://schemas.openxmlformats.org/officeDocument/2006/relationships/slide" Target="/ppt/slides/slide13.xml" Id="rId18" /><Relationship Type="http://schemas.openxmlformats.org/officeDocument/2006/relationships/slide" Target="/ppt/slides/slide14.xml" Id="rId19" /><Relationship Type="http://schemas.openxmlformats.org/officeDocument/2006/relationships/presProps" Target="/ppt/presProps.xml" Id="rId2" /><Relationship Type="http://schemas.openxmlformats.org/officeDocument/2006/relationships/slide" Target="/ppt/slides/slide15.xml" Id="rId20" /><Relationship Type="http://schemas.openxmlformats.org/officeDocument/2006/relationships/font" Target="/ppt/fonts/font21.fntdata" Id="rId21" /><Relationship Type="http://schemas.openxmlformats.org/officeDocument/2006/relationships/font" Target="/ppt/fonts/font22.fntdata" Id="rId22" /><Relationship Type="http://schemas.openxmlformats.org/officeDocument/2006/relationships/font" Target="/ppt/fonts/font23.fntdata" Id="rId23" /><Relationship Type="http://schemas.openxmlformats.org/officeDocument/2006/relationships/viewProps" Target="/ppt/viewProps.xml" Id="rId3" /><Relationship Type="http://schemas.openxmlformats.org/officeDocument/2006/relationships/theme" Target="/ppt/theme/theme1.xml" Id="rId4" /><Relationship Type="http://schemas.openxmlformats.org/officeDocument/2006/relationships/tableStyles" Target="/ppt/tableStyles.xml" Id="rId5" /><Relationship Type="http://schemas.openxmlformats.org/officeDocument/2006/relationships/slide" Target="/ppt/slides/slide1.xml" Id="rId6" /><Relationship Type="http://schemas.openxmlformats.org/officeDocument/2006/relationships/slide" Target="/ppt/slides/slide2.xml" Id="rId7" /><Relationship Type="http://schemas.openxmlformats.org/officeDocument/2006/relationships/slide" Target="/ppt/slides/slide3.xml" Id="rId8" /><Relationship Type="http://schemas.openxmlformats.org/officeDocument/2006/relationships/slide" Target="/ppt/slides/slide4.xml" Id="rId9" /></Relationships>
</file>

<file path=ppt/media/VAG6LAUxcPo.mp4>
</file>

<file path=ppt/media/image1.jpeg>
</file>

<file path=ppt/media/image10.png>
</file>

<file path=ppt/media/image11.png>
</file>

<file path=ppt/media/image12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2" /><Relationship Type="http://schemas.openxmlformats.org/officeDocument/2006/relationships/slideLayout" Target="/ppt/slideLayouts/slideLayout7.xml" Id="rId7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.jpeg" Id="rId2" /><Relationship Type="http://schemas.openxmlformats.org/officeDocument/2006/relationships/image" Target="/ppt/media/image2.png" Id="rId3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Relationship Type="http://schemas.openxmlformats.org/officeDocument/2006/relationships/image" Target="/ppt/media/image8.jpeg" Id="rId4" /><Relationship Type="http://schemas.openxmlformats.org/officeDocument/2006/relationships/video" Target="/ppt/media/VAG6LAUxcPo.mp4" Id="rId5" /><Relationship Type="http://schemas.microsoft.com/office/2007/relationships/media" Target="/ppt/media/VAG6LAUxcPo.mp4" Id="rId6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Relationship Type="http://schemas.openxmlformats.org/officeDocument/2006/relationships/image" Target="/ppt/media/image9.png" Id="rId4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Relationship Type="http://schemas.openxmlformats.org/officeDocument/2006/relationships/image" Target="/ppt/media/image10.png" Id="rId4" /><Relationship Type="http://schemas.openxmlformats.org/officeDocument/2006/relationships/image" Target="/ppt/media/image11.png" Id="rId5" /></Relationships>
</file>

<file path=ppt/slides/_rels/slide14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/Relationships>
</file>

<file path=ppt/slides/_rels/slide15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2.jpeg" Id="rId2" /><Relationship Type="http://schemas.openxmlformats.org/officeDocument/2006/relationships/image" Target="/ppt/media/image2.png" Id="rId3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Relationship Type="http://schemas.openxmlformats.org/officeDocument/2006/relationships/image" Target="/ppt/media/image5.png" Id="rId4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Relationship Type="http://schemas.openxmlformats.org/officeDocument/2006/relationships/image" Target="/ppt/media/image6.jpeg" Id="rId4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3.jpeg" Id="rId2" /><Relationship Type="http://schemas.openxmlformats.org/officeDocument/2006/relationships/image" Target="/ppt/media/image4.png" Id="rId3" /><Relationship Type="http://schemas.openxmlformats.org/officeDocument/2006/relationships/image" Target="/ppt/media/image7.png" Id="rId4" 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22956" y="1020441"/>
            <a:ext cx="14689141" cy="2819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49"/>
              </a:lnSpc>
            </a:pPr>
            <a:r>
              <a:rPr lang="en-US" sz="699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Intelligent Traffic Management System on NVIDIA Jetson Nano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22956" y="3917950"/>
            <a:ext cx="7512800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F4F4ED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CS22B016 Chatse Siddhant</a:t>
            </a:r>
          </a:p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4F4ED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CS22B024 Harshit Garg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-1542318">
            <a:off x="13654428" y="80032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22956" y="8516948"/>
            <a:ext cx="893093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  <a:spcBef>
                <a:spcPct val="0"/>
              </a:spcBef>
            </a:pPr>
            <a:r>
              <a:rPr lang="en-US" sz="3400">
                <a:solidFill>
                  <a:srgbClr val="F4F4ED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Under Guidance of  Dr. Jayanarayan T Tudu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8100000">
            <a:off x="-9506654" y="-1340288"/>
            <a:ext cx="11989825" cy="8655867"/>
          </a:xfrm>
          <a:custGeom>
            <a:avLst/>
            <a:gdLst/>
            <a:ahLst/>
            <a:cxnLst/>
            <a:rect r="r" b="b" t="t" l="l"/>
            <a:pathLst>
              <a:path h="8655867" w="11989825">
                <a:moveTo>
                  <a:pt x="11989825" y="0"/>
                </a:moveTo>
                <a:lnTo>
                  <a:pt x="0" y="0"/>
                </a:lnTo>
                <a:lnTo>
                  <a:pt x="0" y="8655867"/>
                </a:lnTo>
                <a:lnTo>
                  <a:pt x="11989825" y="8655867"/>
                </a:lnTo>
                <a:lnTo>
                  <a:pt x="11989825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743746" y="1714474"/>
            <a:ext cx="14249801" cy="801551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0" y="640709"/>
            <a:ext cx="18288000" cy="918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0"/>
              </a:lnSpc>
            </a:pPr>
            <a:r>
              <a:rPr lang="en-US" sz="7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Demonstration</a:t>
            </a:r>
          </a:p>
        </p:txBody>
      </p:sp>
    </p:spTree>
  </p:cSld>
  <p:clrMapOvr>
    <a:masterClrMapping/>
  </p:clrMapOvr>
  <p:transition spd="slow">
    <p:push dir="l"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8719337">
            <a:off x="11693126" y="6278808"/>
            <a:ext cx="11989825" cy="8655867"/>
          </a:xfrm>
          <a:custGeom>
            <a:avLst/>
            <a:gdLst/>
            <a:ahLst/>
            <a:cxnLst/>
            <a:rect r="r" b="b" t="t" l="l"/>
            <a:pathLst>
              <a:path h="8655867" w="11989825">
                <a:moveTo>
                  <a:pt x="11989825" y="0"/>
                </a:moveTo>
                <a:lnTo>
                  <a:pt x="0" y="0"/>
                </a:lnTo>
                <a:lnTo>
                  <a:pt x="0" y="8655867"/>
                </a:lnTo>
                <a:lnTo>
                  <a:pt x="11989825" y="8655867"/>
                </a:lnTo>
                <a:lnTo>
                  <a:pt x="11989825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40709"/>
            <a:ext cx="18288000" cy="918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0"/>
              </a:lnSpc>
            </a:pPr>
            <a:r>
              <a:rPr lang="en-US" sz="7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Current Status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47654" y="3994939"/>
            <a:ext cx="8667947" cy="3911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2021" indent="-361010" lvl="1">
              <a:lnSpc>
                <a:spcPts val="5217"/>
              </a:lnSpc>
              <a:buFont typeface="Arial"/>
              <a:buChar char="•"/>
            </a:pPr>
            <a:r>
              <a:rPr lang="en-US" sz="334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Mod</a:t>
            </a:r>
            <a:r>
              <a:rPr lang="en-US" sz="334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el trained and validated</a:t>
            </a:r>
          </a:p>
          <a:p>
            <a:pPr algn="l" marL="722021" indent="-361010" lvl="1">
              <a:lnSpc>
                <a:spcPts val="5217"/>
              </a:lnSpc>
              <a:buFont typeface="Arial"/>
              <a:buChar char="•"/>
            </a:pPr>
            <a:r>
              <a:rPr lang="en-US" sz="334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TensorRT deployment complete</a:t>
            </a:r>
          </a:p>
          <a:p>
            <a:pPr algn="l" marL="722021" indent="-361010" lvl="1">
              <a:lnSpc>
                <a:spcPts val="5217"/>
              </a:lnSpc>
              <a:buFont typeface="Arial"/>
              <a:buChar char="•"/>
            </a:pPr>
            <a:r>
              <a:rPr lang="en-US" sz="334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M</a:t>
            </a:r>
            <a:r>
              <a:rPr lang="en-US" sz="334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ulti-lane real-time inference working</a:t>
            </a:r>
          </a:p>
          <a:p>
            <a:pPr algn="l" marL="722021" indent="-361010" lvl="1">
              <a:lnSpc>
                <a:spcPts val="5217"/>
              </a:lnSpc>
              <a:buFont typeface="Arial"/>
              <a:buChar char="•"/>
            </a:pPr>
            <a:r>
              <a:rPr lang="en-US" sz="334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Fair signal logic implemented</a:t>
            </a:r>
          </a:p>
          <a:p>
            <a:pPr algn="l" marL="722021" indent="-361010" lvl="1">
              <a:lnSpc>
                <a:spcPts val="5217"/>
              </a:lnSpc>
              <a:buFont typeface="Arial"/>
              <a:buChar char="•"/>
            </a:pPr>
            <a:r>
              <a:rPr lang="en-US" sz="3344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Visualization and debugging tools complete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08057" y="2512457"/>
            <a:ext cx="15551243" cy="548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As of now, the complete softw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are pipeline is stable and real-time ready.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8100000">
            <a:off x="-6727835" y="-6052749"/>
            <a:ext cx="11989825" cy="8655867"/>
          </a:xfrm>
          <a:custGeom>
            <a:avLst/>
            <a:gdLst/>
            <a:ahLst/>
            <a:cxnLst/>
            <a:rect r="r" b="b" t="t" l="l"/>
            <a:pathLst>
              <a:path h="8655867" w="11989825">
                <a:moveTo>
                  <a:pt x="11989825" y="0"/>
                </a:moveTo>
                <a:lnTo>
                  <a:pt x="0" y="0"/>
                </a:lnTo>
                <a:lnTo>
                  <a:pt x="0" y="8655867"/>
                </a:lnTo>
                <a:lnTo>
                  <a:pt x="11989825" y="8655867"/>
                </a:lnTo>
                <a:lnTo>
                  <a:pt x="11989825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599714" y="2798392"/>
            <a:ext cx="7518177" cy="2776147"/>
          </a:xfrm>
          <a:custGeom>
            <a:avLst/>
            <a:gdLst/>
            <a:ahLst/>
            <a:cxnLst/>
            <a:rect r="r" b="b" t="t" l="l"/>
            <a:pathLst>
              <a:path h="2776147" w="7518177">
                <a:moveTo>
                  <a:pt x="0" y="0"/>
                </a:moveTo>
                <a:lnTo>
                  <a:pt x="7518177" y="0"/>
                </a:lnTo>
                <a:lnTo>
                  <a:pt x="7518177" y="2776147"/>
                </a:lnTo>
                <a:lnTo>
                  <a:pt x="0" y="27761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640709"/>
            <a:ext cx="18288000" cy="918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0"/>
              </a:lnSpc>
            </a:pPr>
            <a:r>
              <a:rPr lang="en-US" sz="7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Results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35211" y="2943396"/>
            <a:ext cx="9833897" cy="2400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207" indent="-269604" lvl="1">
              <a:lnSpc>
                <a:spcPts val="3896"/>
              </a:lnSpc>
              <a:buFont typeface="Arial"/>
              <a:buChar char="•"/>
            </a:pPr>
            <a:r>
              <a:rPr lang="en-US" b="true" sz="2497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Precision (P):  </a:t>
            </a:r>
            <a:r>
              <a:rPr lang="en-US" sz="249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How m</a:t>
            </a:r>
            <a:r>
              <a:rPr lang="en-US" sz="249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any detected vehicles are actually correct.</a:t>
            </a:r>
          </a:p>
          <a:p>
            <a:pPr algn="l" marL="539207" indent="-269604" lvl="1">
              <a:lnSpc>
                <a:spcPts val="3896"/>
              </a:lnSpc>
              <a:buFont typeface="Arial"/>
              <a:buChar char="•"/>
            </a:pPr>
            <a:r>
              <a:rPr lang="en-US" b="true" sz="2497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Recall (R):</a:t>
            </a:r>
            <a:r>
              <a:rPr lang="en-US" sz="249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 How many real vehicles were successfully detected.</a:t>
            </a:r>
          </a:p>
          <a:p>
            <a:pPr algn="l" marL="539207" indent="-269604" lvl="1">
              <a:lnSpc>
                <a:spcPts val="3896"/>
              </a:lnSpc>
              <a:buFont typeface="Arial"/>
              <a:buChar char="•"/>
            </a:pPr>
            <a:r>
              <a:rPr lang="en-US" b="true" sz="2497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mAP@0.50:</a:t>
            </a:r>
            <a:r>
              <a:rPr lang="en-US" sz="249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 Overall detection accuracy at IoU (Intersection over Union) ≥ 50%.</a:t>
            </a:r>
          </a:p>
          <a:p>
            <a:pPr algn="l" marL="539207" indent="-269604" lvl="1">
              <a:lnSpc>
                <a:spcPts val="3896"/>
              </a:lnSpc>
              <a:buFont typeface="Arial"/>
              <a:buChar char="•"/>
            </a:pPr>
            <a:r>
              <a:rPr lang="en-US" b="true" sz="2497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mAP@0.50–0.95:</a:t>
            </a:r>
            <a:r>
              <a:rPr lang="en-US" sz="2497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 Stricter accuracy over multiple IoU thresholds.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5211" y="6247124"/>
            <a:ext cx="16534663" cy="321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4828" indent="-297414" lvl="1">
              <a:lnSpc>
                <a:spcPts val="4297"/>
              </a:lnSpc>
              <a:buFont typeface="Arial"/>
              <a:buChar char="•"/>
            </a:pPr>
            <a:r>
              <a:rPr lang="en-US" sz="2755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The model achieves high overall precision (0.841), making detections reliable for congestion estimation.</a:t>
            </a:r>
          </a:p>
          <a:p>
            <a:pPr algn="l" marL="594828" indent="-297414" lvl="1">
              <a:lnSpc>
                <a:spcPts val="4297"/>
              </a:lnSpc>
              <a:buFont typeface="Arial"/>
              <a:buChar char="•"/>
            </a:pPr>
            <a:r>
              <a:rPr lang="en-US" sz="2755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mAP@0.50 of 0.638 confirms</a:t>
            </a:r>
            <a:r>
              <a:rPr lang="en-US" sz="2755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strong detection capability under diverse Indian traffic conditions.</a:t>
            </a:r>
          </a:p>
          <a:p>
            <a:pPr algn="l" marL="594828" indent="-297414" lvl="1">
              <a:lnSpc>
                <a:spcPts val="4297"/>
              </a:lnSpc>
              <a:buFont typeface="Arial"/>
              <a:buChar char="•"/>
            </a:pPr>
            <a:r>
              <a:rPr lang="en-US" sz="2755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Heavy vehicles such as buses and trucks show good recall, which is critical as they significantly affect traffic flow.</a:t>
            </a:r>
          </a:p>
          <a:p>
            <a:pPr algn="l" marL="594828" indent="-297414" lvl="1">
              <a:lnSpc>
                <a:spcPts val="4297"/>
              </a:lnSpc>
              <a:buFont typeface="Arial"/>
              <a:buChar char="•"/>
            </a:pPr>
            <a:r>
              <a:rPr lang="en-US" sz="2755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High precision ensures congestion is not overestimated, which is crucial for correct signal decisions.</a:t>
            </a:r>
          </a:p>
          <a:p>
            <a:pPr algn="l">
              <a:lnSpc>
                <a:spcPts val="4297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7163644">
            <a:off x="16125474" y="-2096826"/>
            <a:ext cx="11989825" cy="8655867"/>
          </a:xfrm>
          <a:custGeom>
            <a:avLst/>
            <a:gdLst/>
            <a:ahLst/>
            <a:cxnLst/>
            <a:rect r="r" b="b" t="t" l="l"/>
            <a:pathLst>
              <a:path h="8655867" w="11989825">
                <a:moveTo>
                  <a:pt x="11989825" y="0"/>
                </a:moveTo>
                <a:lnTo>
                  <a:pt x="0" y="0"/>
                </a:lnTo>
                <a:lnTo>
                  <a:pt x="0" y="8655867"/>
                </a:lnTo>
                <a:lnTo>
                  <a:pt x="11989825" y="8655867"/>
                </a:lnTo>
                <a:lnTo>
                  <a:pt x="11989825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384950" y="2022387"/>
            <a:ext cx="7556085" cy="7556085"/>
          </a:xfrm>
          <a:custGeom>
            <a:avLst/>
            <a:gdLst/>
            <a:ahLst/>
            <a:cxnLst/>
            <a:rect r="r" b="b" t="t" l="l"/>
            <a:pathLst>
              <a:path h="7556085" w="7556085">
                <a:moveTo>
                  <a:pt x="0" y="0"/>
                </a:moveTo>
                <a:lnTo>
                  <a:pt x="7556085" y="0"/>
                </a:lnTo>
                <a:lnTo>
                  <a:pt x="7556085" y="7556085"/>
                </a:lnTo>
                <a:lnTo>
                  <a:pt x="0" y="75560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37321" y="4991985"/>
            <a:ext cx="9630419" cy="4586487"/>
          </a:xfrm>
          <a:custGeom>
            <a:avLst/>
            <a:gdLst/>
            <a:ahLst/>
            <a:cxnLst/>
            <a:rect r="r" b="b" t="t" l="l"/>
            <a:pathLst>
              <a:path h="4586487" w="9630419">
                <a:moveTo>
                  <a:pt x="0" y="0"/>
                </a:moveTo>
                <a:lnTo>
                  <a:pt x="9630418" y="0"/>
                </a:lnTo>
                <a:lnTo>
                  <a:pt x="9630418" y="4586487"/>
                </a:lnTo>
                <a:lnTo>
                  <a:pt x="0" y="45864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329602"/>
            <a:ext cx="18288000" cy="918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0"/>
              </a:lnSpc>
            </a:pPr>
            <a:r>
              <a:rPr lang="en-US" sz="7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0314" y="942975"/>
            <a:ext cx="8125675" cy="4157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4945" indent="-287472" lvl="1">
              <a:lnSpc>
                <a:spcPts val="4154"/>
              </a:lnSpc>
              <a:buFont typeface="Arial"/>
              <a:buChar char="•"/>
            </a:pPr>
            <a:r>
              <a:rPr lang="en-US" sz="2663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Real-time 4-lane visualization</a:t>
            </a:r>
          </a:p>
          <a:p>
            <a:pPr algn="l" marL="574945" indent="-287472" lvl="1">
              <a:lnSpc>
                <a:spcPts val="4154"/>
              </a:lnSpc>
              <a:buFont typeface="Arial"/>
              <a:buChar char="•"/>
            </a:pPr>
            <a:r>
              <a:rPr lang="en-US" sz="2663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Lane-wise c</a:t>
            </a:r>
            <a:r>
              <a:rPr lang="en-US" sz="2663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ongestion estimation</a:t>
            </a:r>
          </a:p>
          <a:p>
            <a:pPr algn="l" marL="574945" indent="-287472" lvl="1">
              <a:lnSpc>
                <a:spcPts val="4154"/>
              </a:lnSpc>
              <a:buFont typeface="Arial"/>
              <a:buChar char="•"/>
            </a:pPr>
            <a:r>
              <a:rPr lang="en-US" sz="2663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Green signal allocation based on effective congestion score</a:t>
            </a:r>
          </a:p>
          <a:p>
            <a:pPr algn="l" marL="574945" indent="-287472" lvl="1">
              <a:lnSpc>
                <a:spcPts val="4154"/>
              </a:lnSpc>
              <a:buFont typeface="Arial"/>
              <a:buChar char="•"/>
            </a:pPr>
            <a:r>
              <a:rPr lang="en-US" sz="2663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Countdown timer for signal change</a:t>
            </a:r>
          </a:p>
          <a:p>
            <a:pPr algn="l" marL="574945" indent="-287472" lvl="1">
              <a:lnSpc>
                <a:spcPts val="4154"/>
              </a:lnSpc>
              <a:buFont typeface="Arial"/>
              <a:buChar char="•"/>
            </a:pPr>
            <a:r>
              <a:rPr lang="en-US" sz="2663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Console logs validate transparent and explainable decision-making</a:t>
            </a:r>
          </a:p>
          <a:p>
            <a:pPr algn="l">
              <a:lnSpc>
                <a:spcPts val="4154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893751">
            <a:off x="14719823" y="4532943"/>
            <a:ext cx="11989825" cy="8655867"/>
          </a:xfrm>
          <a:custGeom>
            <a:avLst/>
            <a:gdLst/>
            <a:ahLst/>
            <a:cxnLst/>
            <a:rect r="r" b="b" t="t" l="l"/>
            <a:pathLst>
              <a:path h="8655867" w="11989825">
                <a:moveTo>
                  <a:pt x="11989825" y="0"/>
                </a:moveTo>
                <a:lnTo>
                  <a:pt x="0" y="0"/>
                </a:lnTo>
                <a:lnTo>
                  <a:pt x="0" y="8655867"/>
                </a:lnTo>
                <a:lnTo>
                  <a:pt x="11989825" y="8655867"/>
                </a:lnTo>
                <a:lnTo>
                  <a:pt x="11989825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431391"/>
            <a:ext cx="18288000" cy="918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0"/>
              </a:lnSpc>
            </a:pPr>
            <a:r>
              <a:rPr lang="en-US" sz="7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Contributions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5897" y="1254998"/>
            <a:ext cx="15551243" cy="5273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Siddh</a:t>
            </a: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ant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Finetuned YOLOv5s object detection model on the Indian Driving Dataset (IDD)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Implemented TensorRT engine conversion and optimized real-time inference on Jetson Nano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Designed lane wise weighted congestion estimation for heterogeneous traffic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Developed wait-time aware signal decision logic to prevent lane starvation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Integrated real-time visualization, countdown timer, and s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ignal state display</a:t>
            </a:r>
          </a:p>
          <a:p>
            <a:pPr algn="l">
              <a:lnSpc>
                <a:spcPts val="4679"/>
              </a:lnSpc>
            </a:pPr>
          </a:p>
          <a:p>
            <a:pPr algn="l">
              <a:lnSpc>
                <a:spcPts val="467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633322" y="5833747"/>
            <a:ext cx="15551243" cy="4091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Harshit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Performed d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ataset preprocessing and annotation conversion (XML → YOLO format)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Conducted model training, validation, and detailed performance analysis (P, R, mAP)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Designed mathematical formulation for c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ongestion and effective score computation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Implemented synchronized signal scheduling with minimum green-time constraints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Assisted in system testing, debugging, documentation, and report preparation</a:t>
            </a:r>
          </a:p>
          <a:p>
            <a:pPr algn="l">
              <a:lnSpc>
                <a:spcPts val="467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66040" y="4141899"/>
            <a:ext cx="11967172" cy="1764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699"/>
              </a:lnSpc>
            </a:pPr>
            <a:r>
              <a:rPr lang="en-US" sz="1459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9680818">
            <a:off x="-4516919" y="-3234986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2"/>
                </a:lnTo>
                <a:lnTo>
                  <a:pt x="0" y="85273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6626729">
            <a:off x="-8863901" y="1336450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9"/>
                </a:lnTo>
                <a:lnTo>
                  <a:pt x="12221289" y="8822969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885511" y="670365"/>
            <a:ext cx="7531546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30"/>
              </a:lnSpc>
            </a:pPr>
            <a:r>
              <a:rPr lang="en-US" sz="9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Background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556787" y="5166358"/>
            <a:ext cx="7891331" cy="4091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</a:t>
            </a: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roblems with Current Traffic Systems : 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Fixed-time traffic signals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No real-time awareness of traffic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Inefficient under variable congestion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High delays and frequent congestion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Treat all traffic scenarios the same</a:t>
            </a:r>
          </a:p>
          <a:p>
            <a:pPr algn="l">
              <a:lnSpc>
                <a:spcPts val="467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325323" y="2568232"/>
            <a:ext cx="16226651" cy="172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Rap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id urbanization and increasing vehicle density have made traffic congestion a major challenge in modern cities. However, most traffic signals still operate using fixed-time control, without considering 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real-time traffic conditions.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6626729">
            <a:off x="10700445" y="7665363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9"/>
                </a:lnTo>
                <a:lnTo>
                  <a:pt x="12221289" y="8822969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769423" y="535305"/>
            <a:ext cx="8769598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30"/>
              </a:lnSpc>
            </a:pPr>
            <a:r>
              <a:rPr lang="en-US" sz="9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Related Work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08057" y="2335382"/>
            <a:ext cx="7891331" cy="350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Ex</a:t>
            </a: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isting Solutions :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Inductive loop sensors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Inf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rared / radar sensors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GPS-based congestion estimation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Manual CCTV monitoring</a:t>
            </a:r>
          </a:p>
          <a:p>
            <a:pPr algn="l">
              <a:lnSpc>
                <a:spcPts val="467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08057" y="5741524"/>
            <a:ext cx="7891331" cy="350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Problems with Ex</a:t>
            </a: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isting Approaches :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High cost and maintenance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Poor scalability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Not adaptive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U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nsuitable for Indian traffic diversity</a:t>
            </a:r>
          </a:p>
          <a:p>
            <a:pPr algn="l">
              <a:lnSpc>
                <a:spcPts val="467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8100000">
            <a:off x="-9404002" y="2096949"/>
            <a:ext cx="11989825" cy="8655867"/>
          </a:xfrm>
          <a:custGeom>
            <a:avLst/>
            <a:gdLst/>
            <a:ahLst/>
            <a:cxnLst/>
            <a:rect r="r" b="b" t="t" l="l"/>
            <a:pathLst>
              <a:path h="8655867" w="11989825">
                <a:moveTo>
                  <a:pt x="11989825" y="0"/>
                </a:moveTo>
                <a:lnTo>
                  <a:pt x="0" y="0"/>
                </a:lnTo>
                <a:lnTo>
                  <a:pt x="0" y="8655867"/>
                </a:lnTo>
                <a:lnTo>
                  <a:pt x="11989825" y="8655867"/>
                </a:lnTo>
                <a:lnTo>
                  <a:pt x="11989825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535305"/>
            <a:ext cx="18288000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30"/>
              </a:lnSpc>
            </a:pPr>
            <a:r>
              <a:rPr lang="en-US" sz="9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Problem Statement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08057" y="2335382"/>
            <a:ext cx="15026249" cy="172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De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sign a real-time, vision-based traffic signal control system that dynamically assigns green signals based on actual lane congestion while ensuring fairness and avoiding lane starvation.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08057" y="4626562"/>
            <a:ext cx="7891331" cy="350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Constraints :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Deployment on Jetson Nano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Real-time execution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Must work under Indian traffic conditions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Fair signal distribution</a:t>
            </a:r>
          </a:p>
          <a:p>
            <a:pPr algn="l">
              <a:lnSpc>
                <a:spcPts val="467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516225">
            <a:off x="12106540" y="7500769"/>
            <a:ext cx="11989825" cy="8655867"/>
          </a:xfrm>
          <a:custGeom>
            <a:avLst/>
            <a:gdLst/>
            <a:ahLst/>
            <a:cxnLst/>
            <a:rect r="r" b="b" t="t" l="l"/>
            <a:pathLst>
              <a:path h="8655867" w="11989825">
                <a:moveTo>
                  <a:pt x="11989826" y="0"/>
                </a:moveTo>
                <a:lnTo>
                  <a:pt x="0" y="0"/>
                </a:lnTo>
                <a:lnTo>
                  <a:pt x="0" y="8655867"/>
                </a:lnTo>
                <a:lnTo>
                  <a:pt x="11989826" y="8655867"/>
                </a:lnTo>
                <a:lnTo>
                  <a:pt x="11989826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535305"/>
            <a:ext cx="18288000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30"/>
              </a:lnSpc>
            </a:pPr>
            <a:r>
              <a:rPr lang="en-US" sz="9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Motivation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08057" y="2335382"/>
            <a:ext cx="15551243" cy="172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Ou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 motivation was to design a system that understands actual road conditions instead of following rigid timers. With the availability of CCTV cameras and edge devices like Jetson Nano, computer vision becomes a practical solution.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08057" y="5048250"/>
            <a:ext cx="13984812" cy="350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This</a:t>
            </a: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 will result in 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Reduce unnecessary waiting time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Improve junction throughput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Pr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event starvation of low-traffic lanes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Foundation for emergency vehicle priority (such as Ambulance, Fire Brigade)</a:t>
            </a:r>
          </a:p>
          <a:p>
            <a:pPr algn="l">
              <a:lnSpc>
                <a:spcPts val="467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8274129">
            <a:off x="15834929" y="-2298379"/>
            <a:ext cx="11989825" cy="8655867"/>
          </a:xfrm>
          <a:custGeom>
            <a:avLst/>
            <a:gdLst/>
            <a:ahLst/>
            <a:cxnLst/>
            <a:rect r="r" b="b" t="t" l="l"/>
            <a:pathLst>
              <a:path h="8655867" w="11989825">
                <a:moveTo>
                  <a:pt x="11989825" y="0"/>
                </a:moveTo>
                <a:lnTo>
                  <a:pt x="0" y="0"/>
                </a:lnTo>
                <a:lnTo>
                  <a:pt x="0" y="8655867"/>
                </a:lnTo>
                <a:lnTo>
                  <a:pt x="11989825" y="8655867"/>
                </a:lnTo>
                <a:lnTo>
                  <a:pt x="11989825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229331" y="4541013"/>
            <a:ext cx="9655524" cy="4236361"/>
          </a:xfrm>
          <a:custGeom>
            <a:avLst/>
            <a:gdLst/>
            <a:ahLst/>
            <a:cxnLst/>
            <a:rect r="r" b="b" t="t" l="l"/>
            <a:pathLst>
              <a:path h="4236361" w="9655524">
                <a:moveTo>
                  <a:pt x="0" y="0"/>
                </a:moveTo>
                <a:lnTo>
                  <a:pt x="9655524" y="0"/>
                </a:lnTo>
                <a:lnTo>
                  <a:pt x="9655524" y="4236361"/>
                </a:lnTo>
                <a:lnTo>
                  <a:pt x="0" y="42363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535305"/>
            <a:ext cx="18288000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30"/>
              </a:lnSpc>
            </a:pPr>
            <a:r>
              <a:rPr lang="en-US" sz="9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Approach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9181" y="2279331"/>
            <a:ext cx="14658173" cy="172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We propose a real-time, vision-based framework designed to adapt traffic signals using lane-wise congestion and waiting time. The approach prioritizes fairness, efficiency, and deployability on edge hardware.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9181" y="4445763"/>
            <a:ext cx="7891331" cy="4682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 spc="62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High-Level Pipeline :</a:t>
            </a:r>
          </a:p>
          <a:p>
            <a:pPr algn="l" marL="647692" indent="-323846" lvl="1">
              <a:lnSpc>
                <a:spcPts val="4679"/>
              </a:lnSpc>
              <a:buAutoNum type="arabicPeriod" startAt="1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Multi-lane video input (4 lanes)</a:t>
            </a:r>
          </a:p>
          <a:p>
            <a:pPr algn="l" marL="647692" indent="-323846" lvl="1">
              <a:lnSpc>
                <a:spcPts val="4679"/>
              </a:lnSpc>
              <a:buAutoNum type="arabicPeriod" startAt="1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Real-time vehicle detection</a:t>
            </a:r>
          </a:p>
          <a:p>
            <a:pPr algn="l" marL="647692" indent="-323846" lvl="1">
              <a:lnSpc>
                <a:spcPts val="4679"/>
              </a:lnSpc>
              <a:buAutoNum type="arabicPeriod" startAt="1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Lan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e-wise congestion estimation</a:t>
            </a:r>
          </a:p>
          <a:p>
            <a:pPr algn="l" marL="647692" indent="-323846" lvl="1">
              <a:lnSpc>
                <a:spcPts val="4679"/>
              </a:lnSpc>
              <a:buAutoNum type="arabicPeriod" startAt="1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Fair signal decision logic</a:t>
            </a:r>
          </a:p>
          <a:p>
            <a:pPr algn="l" marL="647692" indent="-323846" lvl="1">
              <a:lnSpc>
                <a:spcPts val="4679"/>
              </a:lnSpc>
              <a:buAutoNum type="arabicPeriod" startAt="1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Time-synchronized signal switching</a:t>
            </a:r>
          </a:p>
          <a:p>
            <a:pPr algn="l" marL="647692" indent="-323846" lvl="1">
              <a:lnSpc>
                <a:spcPts val="4679"/>
              </a:lnSpc>
              <a:buAutoNum type="arabicPeriod" startAt="1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Real-time visualization</a:t>
            </a:r>
          </a:p>
          <a:p>
            <a:pPr algn="l">
              <a:lnSpc>
                <a:spcPts val="467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8100000">
            <a:off x="-9445077" y="6246647"/>
            <a:ext cx="11989825" cy="8655867"/>
          </a:xfrm>
          <a:custGeom>
            <a:avLst/>
            <a:gdLst/>
            <a:ahLst/>
            <a:cxnLst/>
            <a:rect r="r" b="b" t="t" l="l"/>
            <a:pathLst>
              <a:path h="8655867" w="11989825">
                <a:moveTo>
                  <a:pt x="11989825" y="0"/>
                </a:moveTo>
                <a:lnTo>
                  <a:pt x="0" y="0"/>
                </a:lnTo>
                <a:lnTo>
                  <a:pt x="0" y="8655866"/>
                </a:lnTo>
                <a:lnTo>
                  <a:pt x="11989825" y="8655866"/>
                </a:lnTo>
                <a:lnTo>
                  <a:pt x="11989825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535305"/>
            <a:ext cx="18288000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30"/>
              </a:lnSpc>
            </a:pPr>
            <a:r>
              <a:rPr lang="en-US" sz="9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Object Detection Model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08057" y="2335382"/>
            <a:ext cx="15551243" cy="1139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We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fine-tuned YOLOv5 specifically for Indian roads instead of using generic datasets, which significantly improves detection reliability.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08057" y="4093699"/>
            <a:ext cx="12145729" cy="2910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Object Detection :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YOLOv5s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(fine-tuned)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Trained on Indian Driving Dataset (IDD)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Classes: car,  autorickshaw,  truck,  motorcycle,  bus</a:t>
            </a:r>
          </a:p>
          <a:p>
            <a:pPr algn="l">
              <a:lnSpc>
                <a:spcPts val="467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708057" y="6819145"/>
            <a:ext cx="12145729" cy="2910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Why YOLOv5s :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High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speed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Go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od accuracy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Suitable for real-time edge inference</a:t>
            </a:r>
          </a:p>
          <a:p>
            <a:pPr algn="l">
              <a:lnSpc>
                <a:spcPts val="467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330237">
            <a:off x="-6822744" y="7883303"/>
            <a:ext cx="11989825" cy="8655867"/>
          </a:xfrm>
          <a:custGeom>
            <a:avLst/>
            <a:gdLst/>
            <a:ahLst/>
            <a:cxnLst/>
            <a:rect r="r" b="b" t="t" l="l"/>
            <a:pathLst>
              <a:path h="8655867" w="11989825">
                <a:moveTo>
                  <a:pt x="11989826" y="0"/>
                </a:moveTo>
                <a:lnTo>
                  <a:pt x="0" y="0"/>
                </a:lnTo>
                <a:lnTo>
                  <a:pt x="0" y="8655867"/>
                </a:lnTo>
                <a:lnTo>
                  <a:pt x="11989826" y="8655867"/>
                </a:lnTo>
                <a:lnTo>
                  <a:pt x="11989826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221595" y="3355468"/>
            <a:ext cx="5144954" cy="5306553"/>
          </a:xfrm>
          <a:custGeom>
            <a:avLst/>
            <a:gdLst/>
            <a:ahLst/>
            <a:cxnLst/>
            <a:rect r="r" b="b" t="t" l="l"/>
            <a:pathLst>
              <a:path h="5306553" w="5144954">
                <a:moveTo>
                  <a:pt x="0" y="0"/>
                </a:moveTo>
                <a:lnTo>
                  <a:pt x="5144954" y="0"/>
                </a:lnTo>
                <a:lnTo>
                  <a:pt x="5144954" y="5306553"/>
                </a:lnTo>
                <a:lnTo>
                  <a:pt x="0" y="53065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287" t="-38694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583244"/>
            <a:ext cx="18288000" cy="1052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60"/>
              </a:lnSpc>
            </a:pPr>
            <a:r>
              <a:rPr lang="en-US" sz="8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Deployment &amp; Optimization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08057" y="2335382"/>
            <a:ext cx="15551243" cy="1139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To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achieve real-time performance on Jetson Nano, we exported the model to ONNX and then built a TensorRT engine.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08057" y="4093699"/>
            <a:ext cx="6324994" cy="4091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Py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Torch is slow on edge devices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ONNX provides portability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T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ensorRT enables:</a:t>
            </a:r>
          </a:p>
          <a:p>
            <a:pPr algn="l" marL="1295384" indent="-431795" lvl="2">
              <a:lnSpc>
                <a:spcPts val="467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FP16 inference</a:t>
            </a:r>
          </a:p>
          <a:p>
            <a:pPr algn="l" marL="1295384" indent="-431795" lvl="2">
              <a:lnSpc>
                <a:spcPts val="467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Memory optimization</a:t>
            </a:r>
          </a:p>
          <a:p>
            <a:pPr algn="l" marL="1295384" indent="-431795" lvl="2">
              <a:lnSpc>
                <a:spcPts val="467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3×–5× SpeedUp</a:t>
            </a:r>
          </a:p>
          <a:p>
            <a:pPr algn="l">
              <a:lnSpc>
                <a:spcPts val="467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448482" y="8709658"/>
            <a:ext cx="2432600" cy="548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Jetson Nano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8100000">
            <a:off x="-9264909" y="6445995"/>
            <a:ext cx="11989825" cy="8655867"/>
          </a:xfrm>
          <a:custGeom>
            <a:avLst/>
            <a:gdLst/>
            <a:ahLst/>
            <a:cxnLst/>
            <a:rect r="r" b="b" t="t" l="l"/>
            <a:pathLst>
              <a:path h="8655867" w="11989825">
                <a:moveTo>
                  <a:pt x="11989826" y="0"/>
                </a:moveTo>
                <a:lnTo>
                  <a:pt x="0" y="0"/>
                </a:lnTo>
                <a:lnTo>
                  <a:pt x="0" y="8655867"/>
                </a:lnTo>
                <a:lnTo>
                  <a:pt x="11989826" y="8655867"/>
                </a:lnTo>
                <a:lnTo>
                  <a:pt x="11989826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44380" y="4456536"/>
            <a:ext cx="5747191" cy="3100086"/>
          </a:xfrm>
          <a:custGeom>
            <a:avLst/>
            <a:gdLst/>
            <a:ahLst/>
            <a:cxnLst/>
            <a:rect r="r" b="b" t="t" l="l"/>
            <a:pathLst>
              <a:path h="3100086" w="5747191">
                <a:moveTo>
                  <a:pt x="0" y="0"/>
                </a:moveTo>
                <a:lnTo>
                  <a:pt x="5747192" y="0"/>
                </a:lnTo>
                <a:lnTo>
                  <a:pt x="5747192" y="3100086"/>
                </a:lnTo>
                <a:lnTo>
                  <a:pt x="0" y="31000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212084"/>
            <a:ext cx="18288000" cy="1776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0"/>
              </a:lnSpc>
            </a:pPr>
            <a:r>
              <a:rPr lang="en-US" sz="7000">
                <a:solidFill>
                  <a:srgbClr val="F4F4ED"/>
                </a:solidFill>
                <a:latin typeface="Archivo Black"/>
                <a:ea typeface="Archivo Black"/>
                <a:cs typeface="Archivo Black"/>
                <a:sym typeface="Archivo Black"/>
              </a:rPr>
              <a:t>Congestion Estimation &amp; Signal Logic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59847" y="2335382"/>
            <a:ext cx="15551243" cy="1139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Instead of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giving green based only on vehicle count, we include waiting time so that no lane remains blocked indefinitely.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25387" y="6053576"/>
            <a:ext cx="14531793" cy="350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 b="true">
                <a:solidFill>
                  <a:srgbClr val="FFFFFF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Signal Decision</a:t>
            </a:r>
          </a:p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Effective Score= (0.7 × Congestion) + (0.3 × Wait Time)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Prevents lane starvation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 Decisions every 1</a:t>
            </a: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5 seconds </a:t>
            </a:r>
          </a:p>
          <a:p>
            <a:pPr algn="l" marL="647692" indent="-323846" lvl="1">
              <a:lnSpc>
                <a:spcPts val="467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lane with the maximum effective score is selected to receive the green signal</a:t>
            </a:r>
          </a:p>
          <a:p>
            <a:pPr algn="l">
              <a:lnSpc>
                <a:spcPts val="467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325387" y="4194479"/>
            <a:ext cx="10818994" cy="1139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Congestion = ∑ Weight</a:t>
            </a:r>
          </a:p>
          <a:p>
            <a:pPr algn="l">
              <a:lnSpc>
                <a:spcPts val="4679"/>
              </a:lnSpc>
            </a:pPr>
            <a:r>
              <a:rPr lang="en-US" sz="2999">
                <a:solidFill>
                  <a:srgbClr val="FFFFFF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Wait Time = Time elapsed since lane last received a green signal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DAG6KdrzguA</dc:identifier>
  <dcterms:modified xsi:type="dcterms:W3CDTF">2011-08-01T06:04:30Z</dcterms:modified>
  <cp:revision>1</cp:revision>
  <dc:title>Purple Blue and White Project Presentation</dc:title>
</cp:coreProperties>
</file>

<file path=docProps/thumbnail.jpeg>
</file>